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59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useoModerno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29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91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0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53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Parallel Algorithm for Constructing Independent Spanning Trees in Bubble-Sort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0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787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Malaika Afzal          22i-0885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Fatima                       22i-1074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63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Mustafa Kamran    22i-1013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811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7949"/>
            <a:ext cx="6502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Constructing ISTs on B3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3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Case of n=3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44848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identity 1n=12…n can be chosen as the common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root r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all ISTs.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1823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No. of vertices: n! = 3! = 6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8799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No. of trees = n-1 = 3-1 = 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5775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T1​=(123,213,231,321,312,132), t=1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87973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T2=(123,132,312,321,231,213), t=2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80" y="2992041"/>
            <a:ext cx="5128736" cy="3294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63447"/>
            <a:ext cx="4977527" cy="45025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7736" y="2521506"/>
            <a:ext cx="719637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Graph Partitioning with METIS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47736" y="4165878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the bubble-sort graph in METIS format.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47736" y="4608076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Request k partitions equal to MPI process count.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47736" y="5050274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vertex-based partitioning to assign nodes to partitions.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47736" y="5492472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partitions are balanced to evenly distribute workload.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538"/>
            <a:ext cx="9215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OpenMP Implementation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5551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2527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MPI process handles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subgraph.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4725"/>
            <a:ext cx="73323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OpenMP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compute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ISTs (Independent Spanning Trees)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parallel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9826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Parallel parent assignment for all nodes in the subgraph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2024"/>
            <a:ext cx="73323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Communicates with other processes for border vertices using MPI_Send/MPI_Recv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157" y="2556629"/>
            <a:ext cx="5156954" cy="41651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0011"/>
            <a:ext cx="7998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MPI Implementation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24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Communicate across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boundary nodes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between subgraphs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946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Synchronize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root paths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parent info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6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MPI_Bcast, MPI_Send/Recv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or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MPI_Gather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coordinate results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Reconstruction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4343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Merge all local ISTs and synchronized boundary data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76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Reconstruct the complete set of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disjoint ISTs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the original bubble sort graph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05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Correctness and Optimal Complexity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829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8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Correctness Proof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7552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Paths from each vertex to root are unique and vertex-disjoint across ISTs.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5829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8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Complexity Bound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7552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computation time is O(n · n!), matching theoretical lower bound.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17864"/>
            <a:ext cx="7556421" cy="2611041"/>
          </a:xfrm>
          <a:prstGeom prst="roundRect">
            <a:avLst>
              <a:gd name="adj" fmla="val 13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44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</a:t>
            </a:r>
            <a:r>
              <a:rPr lang="en-US" sz="22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ndependence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350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paths are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disjoint across trees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because: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0604" y="60340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tree focuses on a different "fixing" strategy via 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0604" y="647628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swap sequence and the positions involved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don’t overlap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with those from another tree.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Height Analysis of Constructed ISTs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Height Bound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Height Hn ≤ D(Bn) + n − 1 where D is the network diameter.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Diameter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444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Diameter D(Bn) = n(n − 1)/2.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Interpretation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Constructed ISTs have near-optimal heights relative to network size.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8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989" y="2950607"/>
            <a:ext cx="7812643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Conclusions and Future Directions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989" y="4425553"/>
            <a:ext cx="4231958" cy="193358"/>
          </a:xfrm>
          <a:prstGeom prst="roundRect">
            <a:avLst>
              <a:gd name="adj" fmla="val 1500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6989" y="4909066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6989" y="5327213"/>
            <a:ext cx="4231958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Proposed Algorithm</a:t>
            </a: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paper proposes an algorithm for constructing n−1 ISTs rooted at any arbitrary vertex in Bn.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6989" y="6323528"/>
            <a:ext cx="423195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Fully parallelizable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6989" y="6700718"/>
            <a:ext cx="423195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 Complexity: O(n.n!)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6989" y="7077908"/>
            <a:ext cx="4231958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Constructs the maximum possible number of ISTs.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99102" y="4135398"/>
            <a:ext cx="4232077" cy="193358"/>
          </a:xfrm>
          <a:prstGeom prst="roundRect">
            <a:avLst>
              <a:gd name="adj" fmla="val 1500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5199102" y="4618911"/>
            <a:ext cx="423207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(n, k) Bubble-Sort Graphs</a:t>
            </a: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Have partial permutations.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5199102" y="5354002"/>
            <a:ext cx="4232077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partial permutations complicate the construction of ISTs, requiring the algorithm to account for the new constraints in the spanning tree construction.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721334" y="3845243"/>
            <a:ext cx="4232077" cy="193358"/>
          </a:xfrm>
          <a:prstGeom prst="roundRect">
            <a:avLst>
              <a:gd name="adj" fmla="val 1500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9721334" y="4328755"/>
            <a:ext cx="321254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Butterfly Graph Properties</a:t>
            </a: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: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21334" y="4746903"/>
            <a:ext cx="423207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Structural symmetries and regular degree of 4.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721334" y="5124093"/>
            <a:ext cx="423207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Recursive construction properties similar to bubble-sort networks.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721334" y="5859185"/>
            <a:ext cx="423207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Routing Constraints</a:t>
            </a: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721334" y="6284714"/>
            <a:ext cx="423207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hierarchical structure may limit which paths can be used.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415"/>
            <a:ext cx="8818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References &amp; Acknowledgments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algorithm and analysis build upon foundational work in graph theory and parallel algorithms.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Supported by LaBRI, ANR project TEMPOGRAL, and the National Science and Technology Council of Taiwan.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references include Kao et al. (2019) and foundational texts on Cayley graphs and interconnection networks.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Authors: Shih-Shun Kao, Ralf Klasing, Ling-Ju Hung, Chia-Wei Lee, Sun-Yuan Hsieh.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11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3365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491151"/>
            <a:ext cx="3459242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Introduction to Independent Spanning Trees and Bubble-Sort Networks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16962" y="34911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353365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54078" y="349115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 Description and Parallelization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40133" y="34911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3533656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77249" y="349115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Correctness and Complexity Analysis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793790" y="5390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329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90436"/>
            <a:ext cx="4958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Height Analysis of Constructed Trees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7428667" y="5390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5432941"/>
            <a:ext cx="340162" cy="4252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65783" y="5390436"/>
            <a:ext cx="3996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Conclusions and Future Work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5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Introduction: Independent Spanning Trees and Bubble-Sort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550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Bubble-Sort Networks Bn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9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is a subclass of Cayley graph.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8625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Cayley graphs have been used extensively to design the topologies of interconnection networks, construction of ISTs on Cayley graphs is significative.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79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Vertices represent permutations; edges represent adjacent swaps.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38130"/>
            <a:ext cx="4835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Independent Spanning Trees (ISTs)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192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ISTs provide fault-tolerance and secure multi-path data broadcasting in networks.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91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ISTs ensure vertex- and edge-disjoint paths from any vertex to a common root.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790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Disjoint paths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allow recovery if a path fails.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1460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Ensures </a:t>
            </a: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multi-path communication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as each node only gets a portion of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5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Context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362200"/>
            <a:ext cx="12744450" cy="567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600" b="1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Context:</a:t>
            </a:r>
            <a:r>
              <a:rPr lang="en-US" sz="36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Efficient and reliable communication in interconnection networks is critical for parallel computing.</a:t>
            </a:r>
          </a:p>
          <a:p>
            <a:pPr>
              <a:lnSpc>
                <a:spcPts val="2850"/>
              </a:lnSpc>
            </a:pPr>
            <a:endParaRPr lang="en-US" sz="3600" dirty="0" smtClean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850"/>
              </a:lnSpc>
            </a:pPr>
            <a:endParaRPr lang="en-US" sz="3600" dirty="0" smtClean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3600" b="1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</a:t>
            </a:r>
            <a:r>
              <a:rPr lang="en-US" sz="36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are a powerful tool for this. They provide multiple,</a:t>
            </a:r>
          </a:p>
          <a:p>
            <a:pPr>
              <a:lnSpc>
                <a:spcPts val="2850"/>
              </a:lnSpc>
            </a:pPr>
            <a:r>
              <a:rPr lang="en-US" sz="36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disjoint paths from any node back to a root, offering </a:t>
            </a:r>
          </a:p>
          <a:p>
            <a:pPr marL="571500" indent="-5715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fault tolerance </a:t>
            </a:r>
          </a:p>
          <a:p>
            <a:pPr marL="571500" indent="-5715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benefits."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120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Constructing ISTs on Bubble-Sort Networks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 Addressed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Previous IST construction used a recursive algorithm, which limited parallelization.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Time 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(n*n!), where n is dimension and n! is no. of vertices of network.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Network Properties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Connectivity: n-1    Diameter: D(u,v) = max distance from u to v   d(u,v) = shortest distance from u to v.     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59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smtClean="0">
                <a:solidFill>
                  <a:srgbClr val="124E73"/>
                </a:solidFill>
                <a:latin typeface="MuseoModerno Medium" pitchFamily="34" charset="0"/>
              </a:rPr>
              <a:t>Papers Solution: Key Contributions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362200"/>
            <a:ext cx="12744450" cy="567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non-recursive method to determine the parent of any vertex v in any of the ISTs </a:t>
            </a:r>
          </a:p>
          <a:p>
            <a:pPr>
              <a:lnSpc>
                <a:spcPts val="2850"/>
              </a:lnSpc>
            </a:pPr>
            <a:endParaRPr lang="en-US" sz="3200" dirty="0" smtClean="0">
              <a:solidFill>
                <a:srgbClr val="2B415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32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Claim: The algorithm is "fully parallelized".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vertex v can compute its parent in any tree independently of all other vertices.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 calculation takes constant time, assuming O(n) pre-processing per vertex.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Result: Optimal total time complexity of O(n * n!) to construct all parent pointers for all n-1 trees (matches the lower bound).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182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10419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Parallel Algorithm for IST Construction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Non-recursive, fully parallelizable method for constructing n−1 ISTs on Bn.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302032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Concept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vertex computes parent in constant time for each IST.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25204" y="54373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 Steps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functions FindPosition and Swap to determine parents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7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Parent Determination Algorithm: Rules and Functions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130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4555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13046"/>
            <a:ext cx="3054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Parent1(v,t,n) Function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903464"/>
            <a:ext cx="34592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main function that determines the parent of vertex v in the t-th tree of dimension n. It handles different cases based on the last symbol of v and applies specific rules accordingly.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657987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130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5302032" y="34555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54078" y="3413046"/>
            <a:ext cx="3291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FindPosition(v) Function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54078" y="3903464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helper function that finds the appropriate position for swapping symbols in vertex v based on three conditions related to the structure of v and the tree index 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130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1"/>
          <p:cNvSpPr/>
          <p:nvPr/>
        </p:nvSpPr>
        <p:spPr>
          <a:xfrm>
            <a:off x="9725204" y="34555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377249" y="3413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Swap(v,x) Function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377249" y="390346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simple function that swaps the symbol x in vertex v with its immediately succeeding symbol.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5504"/>
            <a:ext cx="7661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Proposed Parallel Algorithm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5620226" cy="3349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84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6 Rules 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479596"/>
            <a:ext cx="5620226" cy="33894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1242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 T (543216, t=1,n=6) = (453216, 435216, 432516, 432156, 342156, 324156, 321456, 231456, 213456, 123456)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1036</Words>
  <Application>Microsoft Office PowerPoint</Application>
  <PresentationFormat>Custom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Source Sans Pro</vt:lpstr>
      <vt:lpstr>MuseoModerno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Moorche</cp:lastModifiedBy>
  <cp:revision>5</cp:revision>
  <dcterms:created xsi:type="dcterms:W3CDTF">2025-04-20T16:19:20Z</dcterms:created>
  <dcterms:modified xsi:type="dcterms:W3CDTF">2025-04-20T18:14:19Z</dcterms:modified>
</cp:coreProperties>
</file>